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sldIdLst>
    <p:sldId id="256" r:id="rId2"/>
    <p:sldId id="261" r:id="rId3"/>
    <p:sldId id="268" r:id="rId4"/>
    <p:sldId id="257" r:id="rId5"/>
    <p:sldId id="258" r:id="rId6"/>
    <p:sldId id="260" r:id="rId7"/>
    <p:sldId id="269" r:id="rId8"/>
    <p:sldId id="263" r:id="rId9"/>
    <p:sldId id="262" r:id="rId10"/>
    <p:sldId id="264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117996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8731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2396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4510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o 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50682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20030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33316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0853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144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260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717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7404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48373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0451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3904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7426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AB0D4E-3A52-44A8-8E5D-3311F29BD67A}" type="datetimeFigureOut">
              <a:rPr lang="pt-BR" smtClean="0"/>
              <a:t>12/05/2025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F09BAE-8917-4786-9DB7-C0AB0E2FB54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092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ducacao.pr.gov.br/municipios/educa_junto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app.powerbi.com/view?r=eyJrIjoiMGVjMzIwZWQtM2IzZS00NmE0LTkwNjUtZjI1YjMyNTVhZGY0IiwidCI6IjI2ZjczODk3LWM4YWMtNGIxZS05NzhmLWVhNGMwNzc0MzRiZiJ9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117EAD-DCE3-4012-A9CF-A8EAF16401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192" y="955343"/>
            <a:ext cx="7766936" cy="3343702"/>
          </a:xfrm>
        </p:spPr>
        <p:txBody>
          <a:bodyPr>
            <a:normAutofit/>
          </a:bodyPr>
          <a:lstStyle/>
          <a:p>
            <a:r>
              <a:rPr lang="pt-BR" dirty="0"/>
              <a:t> Trabalho Pedagógico</a:t>
            </a:r>
            <a:br>
              <a:rPr lang="pt-BR" dirty="0"/>
            </a:br>
            <a:r>
              <a:rPr lang="pt-BR" dirty="0"/>
              <a:t> 5º anos</a:t>
            </a:r>
            <a:br>
              <a:rPr lang="pt-BR" dirty="0"/>
            </a:br>
            <a:br>
              <a:rPr lang="pt-BR" dirty="0"/>
            </a:br>
            <a:r>
              <a:rPr lang="pt-BR" sz="2000" dirty="0"/>
              <a:t>Contraturno</a:t>
            </a:r>
            <a:br>
              <a:rPr lang="pt-BR" sz="2000" dirty="0"/>
            </a:br>
            <a:r>
              <a:rPr lang="pt-BR" sz="2000" dirty="0"/>
              <a:t>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82DB09A-3DEA-4026-A07D-8231B427B6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965233"/>
            <a:ext cx="7766936" cy="1096899"/>
          </a:xfrm>
        </p:spPr>
        <p:txBody>
          <a:bodyPr>
            <a:normAutofit/>
          </a:bodyPr>
          <a:lstStyle/>
          <a:p>
            <a:r>
              <a:rPr lang="pt-BR" dirty="0"/>
              <a:t>Nova Esperança - PR</a:t>
            </a:r>
          </a:p>
          <a:p>
            <a:r>
              <a:rPr lang="pt-BR" dirty="0"/>
              <a:t>2025</a:t>
            </a:r>
          </a:p>
        </p:txBody>
      </p:sp>
    </p:spTree>
    <p:extLst>
      <p:ext uri="{BB962C8B-B14F-4D97-AF65-F5344CB8AC3E}">
        <p14:creationId xmlns:p14="http://schemas.microsoft.com/office/powerpoint/2010/main" val="4158433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9235726-DE79-42B2-BB20-8DF9382DE4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7184" y="404787"/>
            <a:ext cx="10515600" cy="572872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6. METODOLOGIA</a:t>
            </a:r>
          </a:p>
          <a:p>
            <a:pPr marL="0" indent="0">
              <a:buNone/>
            </a:pPr>
            <a:r>
              <a:rPr lang="pt-BR" dirty="0"/>
              <a:t>Abordagem expositiva;</a:t>
            </a:r>
          </a:p>
          <a:p>
            <a:pPr marL="0" indent="0">
              <a:buNone/>
            </a:pPr>
            <a:r>
              <a:rPr lang="pt-BR" dirty="0"/>
              <a:t>Demonstração a partir do concreto;</a:t>
            </a:r>
          </a:p>
          <a:p>
            <a:pPr marL="0" indent="0">
              <a:buNone/>
            </a:pPr>
            <a:r>
              <a:rPr lang="pt-BR" dirty="0"/>
              <a:t>Mediação coletiva individual;</a:t>
            </a:r>
          </a:p>
          <a:p>
            <a:pPr marL="0" indent="0">
              <a:buNone/>
            </a:pPr>
            <a:r>
              <a:rPr lang="pt-BR" dirty="0"/>
              <a:t>Música, vídeo explicativo e jogos;</a:t>
            </a:r>
          </a:p>
          <a:p>
            <a:pPr marL="0" indent="0">
              <a:buNone/>
            </a:pPr>
            <a:r>
              <a:rPr lang="pt-BR" dirty="0"/>
              <a:t>Atividades de registro escrito, simulados com gabaritos (quinzenal) e questionários (mensal).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7. RECURSOS MATERIAIS:</a:t>
            </a:r>
          </a:p>
          <a:p>
            <a:pPr marL="0" indent="0">
              <a:buNone/>
            </a:pPr>
            <a:r>
              <a:rPr lang="pt-BR" dirty="0"/>
              <a:t>- Material Aprova Brasil (Educa Juntos): Livros didáticos digitais na versão aluno e professor (impressão).</a:t>
            </a:r>
          </a:p>
          <a:p>
            <a:pPr marL="0" indent="0">
              <a:buNone/>
            </a:pPr>
            <a:r>
              <a:rPr lang="pt-BR" dirty="0"/>
              <a:t>- Material Educa Juntos: na versão digital (seleção de atividades impressão).</a:t>
            </a:r>
          </a:p>
          <a:p>
            <a:pPr marL="0" indent="0">
              <a:buNone/>
            </a:pPr>
            <a:r>
              <a:rPr lang="pt-BR" dirty="0">
                <a:solidFill>
                  <a:srgbClr val="00B0F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https://www.educacao.pr.gov.br/municipios/educa_juntos</a:t>
            </a:r>
            <a:endParaRPr lang="pt-BR" dirty="0">
              <a:solidFill>
                <a:srgbClr val="00B0F0"/>
              </a:solidFill>
            </a:endParaRPr>
          </a:p>
          <a:p>
            <a:pPr marL="0" indent="0">
              <a:buNone/>
            </a:pPr>
            <a:r>
              <a:rPr lang="pt-BR" dirty="0"/>
              <a:t>- Caderno de 50 folhas específico para as aulas do contraturno (Semed irá fornecer).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457200" indent="-457200">
              <a:buAutoNum type="arabicPeriod"/>
            </a:pP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060653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C745FBB7-92A4-4E9B-93C4-6CF3C4B1CC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629871"/>
            <a:ext cx="8419181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8. FREQUÊNCIA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	A frequência será registrada em Drive da Secretaria de Educação por meio de link a ser disponibilizado às professoras.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	Ocorrendo a falta sem justificativa aceitável da família, a professora avisará a diretora para imediato contato com os responsáveis.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1082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Conteúdo 2">
            <a:extLst>
              <a:ext uri="{FF2B5EF4-FFF2-40B4-BE49-F238E27FC236}">
                <a16:creationId xmlns:a16="http://schemas.microsoft.com/office/drawing/2014/main" id="{A096A34F-B688-498F-8EA8-1EFB269C5C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455" y="629870"/>
            <a:ext cx="8760796" cy="5416087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b="1" dirty="0"/>
              <a:t>9. SUPORTE PEDAGÓGICO AO PROFESSOR</a:t>
            </a:r>
          </a:p>
          <a:p>
            <a:pPr marL="0" indent="0">
              <a:buNone/>
            </a:pPr>
            <a:endParaRPr lang="pt-BR" dirty="0"/>
          </a:p>
          <a:p>
            <a:pPr marL="0" indent="0" algn="just">
              <a:lnSpc>
                <a:spcPct val="200000"/>
              </a:lnSpc>
              <a:buNone/>
            </a:pPr>
            <a:r>
              <a:rPr lang="pt-BR" dirty="0"/>
              <a:t>	</a:t>
            </a:r>
            <a:r>
              <a:rPr lang="pt-BR" b="1" dirty="0"/>
              <a:t> Estudos encaminhados pelo Núcleo de Cooperação Pedagógica com Municípios, direcionados pela equipe pedagógica da Secretaria Municipal de Educação.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pt-BR" b="1" dirty="0"/>
              <a:t>	 Estudos direcionados pelo MEC.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pt-BR" b="1" dirty="0"/>
              <a:t>	Lives de orientação da utilização do material Aprova Brasil.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pt-BR" b="1" dirty="0"/>
              <a:t>	Lives de compartilhamento de práticas pedagógicas.</a:t>
            </a:r>
          </a:p>
          <a:p>
            <a:pPr marL="0" indent="0" algn="just">
              <a:lnSpc>
                <a:spcPct val="200000"/>
              </a:lnSpc>
              <a:buNone/>
            </a:pPr>
            <a:r>
              <a:rPr lang="pt-BR" b="1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35107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C9656B-A8F3-4625-9A74-008A7E7FC5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160" y="1462384"/>
            <a:ext cx="8801739" cy="435133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  </a:t>
            </a:r>
          </a:p>
          <a:p>
            <a:pPr marL="0" indent="0" algn="just">
              <a:buNone/>
            </a:pPr>
            <a:r>
              <a:rPr lang="pt-BR" dirty="0"/>
              <a:t>Análise do desempenho nos simulados aplicados por meio de instrumental (Planilha), a partir dos descritores explorados;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Análise do desempenho nas avaliações externas Paraná Diagnóstica e Paraná Mais.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C23FA2FD-32DB-4243-A3E1-195DA66F32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8855"/>
            <a:ext cx="10515600" cy="1041644"/>
          </a:xfrm>
        </p:spPr>
        <p:txBody>
          <a:bodyPr>
            <a:normAutofit fontScale="90000"/>
          </a:bodyPr>
          <a:lstStyle/>
          <a:p>
            <a:pPr algn="ctr"/>
            <a:r>
              <a:rPr lang="pt-BR" dirty="0"/>
              <a:t>MONITORAMENTO E AVALIAÇÃO</a:t>
            </a:r>
            <a:br>
              <a:rPr lang="pt-BR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2544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41D5DF-61C8-418B-8DAE-CF51B4C11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9400"/>
            <a:ext cx="10515600" cy="1041644"/>
          </a:xfrm>
        </p:spPr>
        <p:txBody>
          <a:bodyPr/>
          <a:lstStyle/>
          <a:p>
            <a:r>
              <a:rPr lang="pt-BR" dirty="0"/>
              <a:t>EQUIPE </a:t>
            </a:r>
          </a:p>
        </p:txBody>
      </p:sp>
      <p:sp>
        <p:nvSpPr>
          <p:cNvPr id="4" name="Título 1">
            <a:extLst>
              <a:ext uri="{FF2B5EF4-FFF2-40B4-BE49-F238E27FC236}">
                <a16:creationId xmlns:a16="http://schemas.microsoft.com/office/drawing/2014/main" id="{3612EA7B-1A22-4AAC-9C22-32B490794DEB}"/>
              </a:ext>
            </a:extLst>
          </p:cNvPr>
          <p:cNvSpPr txBox="1">
            <a:spLocks/>
          </p:cNvSpPr>
          <p:nvPr/>
        </p:nvSpPr>
        <p:spPr>
          <a:xfrm>
            <a:off x="870044" y="1927592"/>
            <a:ext cx="3181830" cy="25674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pt-BR" sz="1400" dirty="0"/>
              <a:t>Coordenadoras – SEMED</a:t>
            </a:r>
          </a:p>
          <a:p>
            <a:pPr>
              <a:lnSpc>
                <a:spcPct val="150000"/>
              </a:lnSpc>
            </a:pPr>
            <a:r>
              <a:rPr lang="pt-BR" sz="1400" dirty="0"/>
              <a:t>Leudineia Dias</a:t>
            </a:r>
          </a:p>
          <a:p>
            <a:pPr>
              <a:lnSpc>
                <a:spcPct val="150000"/>
              </a:lnSpc>
            </a:pPr>
            <a:r>
              <a:rPr lang="pt-BR" sz="1400" dirty="0"/>
              <a:t>Neide Ornellas Franzoni </a:t>
            </a:r>
          </a:p>
          <a:p>
            <a:pPr>
              <a:lnSpc>
                <a:spcPct val="150000"/>
              </a:lnSpc>
            </a:pPr>
            <a:r>
              <a:rPr lang="pt-BR" sz="1400" dirty="0"/>
              <a:t>Bárbara C. L. Mazur Hernandes</a:t>
            </a:r>
          </a:p>
          <a:p>
            <a:pPr>
              <a:lnSpc>
                <a:spcPct val="150000"/>
              </a:lnSpc>
            </a:pPr>
            <a:r>
              <a:rPr lang="pt-BR" sz="1400" dirty="0"/>
              <a:t>Letícia G. Brambilla Santos</a:t>
            </a:r>
          </a:p>
          <a:p>
            <a:pPr>
              <a:lnSpc>
                <a:spcPct val="200000"/>
              </a:lnSpc>
            </a:pPr>
            <a:endParaRPr lang="pt-BR" sz="2000" dirty="0"/>
          </a:p>
          <a:p>
            <a:endParaRPr lang="pt-BR" sz="2000" dirty="0"/>
          </a:p>
        </p:txBody>
      </p:sp>
      <p:sp>
        <p:nvSpPr>
          <p:cNvPr id="5" name="Título 1">
            <a:extLst>
              <a:ext uri="{FF2B5EF4-FFF2-40B4-BE49-F238E27FC236}">
                <a16:creationId xmlns:a16="http://schemas.microsoft.com/office/drawing/2014/main" id="{D2501F1C-5167-4CE3-B9AD-68F44013BFE1}"/>
              </a:ext>
            </a:extLst>
          </p:cNvPr>
          <p:cNvSpPr txBox="1">
            <a:spLocks/>
          </p:cNvSpPr>
          <p:nvPr/>
        </p:nvSpPr>
        <p:spPr>
          <a:xfrm>
            <a:off x="4355257" y="1828289"/>
            <a:ext cx="7030387" cy="26667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r>
              <a:rPr lang="pt-BR" sz="2000" dirty="0"/>
              <a:t>Professoras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Ziliana Pizzi Goes  - Escola Municipal Tancredo Neves/ V. Jorge Faneco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Marta Helena Bulgarelli – Escola Municipal Nice Braga 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Rosimeire Rodrigues dos Santos Olivatti – Escola Municipal Filomena M. Zanusso / Nice Braga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Sirlene Aparecida Mulati -  Escola Municipal Nice Braga/Filomena M. Zanusso</a:t>
            </a:r>
          </a:p>
          <a:p>
            <a:pPr>
              <a:lnSpc>
                <a:spcPct val="200000"/>
              </a:lnSpc>
            </a:pPr>
            <a:r>
              <a:rPr lang="pt-BR" sz="2000" dirty="0"/>
              <a:t>Maria Isabel Rodrigues Manzotti – Escola Municipal Tancredo Neves/ Julio Benatti </a:t>
            </a:r>
          </a:p>
          <a:p>
            <a:endParaRPr lang="pt-BR" sz="2000" dirty="0"/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9242D498-88AD-46C9-B678-83515EA30B3A}"/>
              </a:ext>
            </a:extLst>
          </p:cNvPr>
          <p:cNvSpPr txBox="1">
            <a:spLocks/>
          </p:cNvSpPr>
          <p:nvPr/>
        </p:nvSpPr>
        <p:spPr>
          <a:xfrm>
            <a:off x="838200" y="885948"/>
            <a:ext cx="10515600" cy="10416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000" dirty="0"/>
              <a:t>Secretário M. de Educação: Edno Guandalin</a:t>
            </a:r>
            <a:r>
              <a:rPr lang="pt-BR" dirty="0"/>
              <a:t> </a:t>
            </a: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D80B86A0-4EAB-41E8-AF3B-73A4CAE9BA26}"/>
              </a:ext>
            </a:extLst>
          </p:cNvPr>
          <p:cNvSpPr txBox="1">
            <a:spLocks/>
          </p:cNvSpPr>
          <p:nvPr/>
        </p:nvSpPr>
        <p:spPr>
          <a:xfrm>
            <a:off x="980738" y="4495087"/>
            <a:ext cx="9609925" cy="186476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pt-BR" sz="1400" dirty="0"/>
          </a:p>
          <a:p>
            <a:pPr>
              <a:lnSpc>
                <a:spcPct val="200000"/>
              </a:lnSpc>
            </a:pPr>
            <a:r>
              <a:rPr lang="pt-BR" sz="5600" dirty="0"/>
              <a:t>Diretoras escolares: Márcia K. R. Rezende, Juliana M. R. Marssola, Débora R. C. Rando, Elisandra R. Silva, Valquíria Malheiros, Ivanil da S. Tory </a:t>
            </a:r>
          </a:p>
          <a:p>
            <a:pPr>
              <a:lnSpc>
                <a:spcPct val="200000"/>
              </a:lnSpc>
            </a:pPr>
            <a:r>
              <a:rPr lang="pt-BR" sz="5600" dirty="0"/>
              <a:t>Coordenadoras pedagógicas: Gisely Silgueiro, Elizabete F. S. Brito, Sidneia A. Martins, Rosemeire A. S. Amaral, Gisele P. F. Gui, Sandra C. Stella, Gesinelly K. S. Rodrigues, Ana Maria S. F. Lima </a:t>
            </a:r>
          </a:p>
          <a:p>
            <a:pPr>
              <a:lnSpc>
                <a:spcPct val="200000"/>
              </a:lnSpc>
            </a:pPr>
            <a:endParaRPr lang="pt-BR" sz="4300" dirty="0"/>
          </a:p>
          <a:p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6534925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DFB43-B0D2-4689-8C7F-3E468EF79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824" y="415391"/>
            <a:ext cx="10515600" cy="802493"/>
          </a:xfrm>
        </p:spPr>
        <p:txBody>
          <a:bodyPr/>
          <a:lstStyle/>
          <a:p>
            <a:pPr algn="ctr"/>
            <a:r>
              <a:rPr lang="pt-BR" dirty="0"/>
              <a:t>OBJETIVO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5595F2-62C4-40C4-884C-F1AFB374F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Direcionar o desenvolvimento do trabalho pedagógico a ser realizado no contraturno escolar com os alunos do 5º ano, em consonância com o artigo 3º da RESOLUÇÃO Nº 01, DE 27 DE MARÇO DE 2025 – SEMED – que trata da Organização de trabalho pedagógico, visando otimizar os resultados do Índice de Desenvolvimento da Rede Municipal de Ensino nas avaliações do SAEB (Sistema de Avaliação da Educação Básica).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254726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0ADFB43-B0D2-4689-8C7F-3E468EF79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02493"/>
          </a:xfrm>
        </p:spPr>
        <p:txBody>
          <a:bodyPr/>
          <a:lstStyle/>
          <a:p>
            <a:pPr algn="ctr"/>
            <a:r>
              <a:rPr lang="pt-BR" dirty="0"/>
              <a:t>DESENVOLVIMENTO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65595F2-62C4-40C4-884C-F1AFB374FA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pt-BR" dirty="0"/>
              <a:t>ESTUDO DA LEGISLAÇÃO MUNICIPAL:</a:t>
            </a:r>
          </a:p>
          <a:p>
            <a:pPr marL="0" indent="0">
              <a:buNone/>
            </a:pPr>
            <a:endParaRPr lang="pt-BR" dirty="0"/>
          </a:p>
          <a:p>
            <a:pPr algn="just"/>
            <a:r>
              <a:rPr lang="pt-BR" dirty="0"/>
              <a:t>Lei Municipal nº 2.470, de 23 de junho de 2015 - Plano Municipal de Educação (2015-2025)</a:t>
            </a:r>
          </a:p>
          <a:p>
            <a:pPr algn="just"/>
            <a:r>
              <a:rPr lang="pt-BR" dirty="0"/>
              <a:t>RESOLUÇÃO Nº 01, DE 27 DE MARÇO DE 2025 – SEMED - Organização de trabalho pedagógico visando otimizar os resultados do Índice de Desenvolvimento da Rede Municipal de Ensino nas avaliações do SAEB (Sistema de Avaliação da Educação Básica).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568871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EE634858-85EA-4C8C-9814-57E9F4E58513}"/>
              </a:ext>
            </a:extLst>
          </p:cNvPr>
          <p:cNvSpPr/>
          <p:nvPr/>
        </p:nvSpPr>
        <p:spPr>
          <a:xfrm>
            <a:off x="976518" y="627743"/>
            <a:ext cx="8522324" cy="8002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2. ANÁLISE DOS ÍNDICES OBSERVADOS (IDEB).CONSULTAR POR ESCOLA NO LINK:</a:t>
            </a:r>
          </a:p>
          <a:p>
            <a:r>
              <a:rPr lang="pt-BR" sz="14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https://app.powerbi.com/view?r=eyJrIjoiMGVjMzIwZWQtM2IzZS00NmE0LTkwNjUtZjI1YjMyNTVhZGY0IiwidCI6IjI2ZjczODk3LWM4YWMtNGIxZS05NzhmLWVhNGMwNzc0MzRiZiJ9</a:t>
            </a:r>
            <a:endParaRPr lang="pt-BR" sz="1400" dirty="0">
              <a:solidFill>
                <a:srgbClr val="0070C0"/>
              </a:solidFill>
            </a:endParaRPr>
          </a:p>
        </p:txBody>
      </p:sp>
      <p:pic>
        <p:nvPicPr>
          <p:cNvPr id="9" name="Imagem 8">
            <a:extLst>
              <a:ext uri="{FF2B5EF4-FFF2-40B4-BE49-F238E27FC236}">
                <a16:creationId xmlns:a16="http://schemas.microsoft.com/office/drawing/2014/main" id="{E58C44AD-98E9-45E1-91BB-0EF4D7C50D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082" t="12121" r="11008" b="17796"/>
          <a:stretch/>
        </p:blipFill>
        <p:spPr>
          <a:xfrm>
            <a:off x="880984" y="1427962"/>
            <a:ext cx="10291408" cy="520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06812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1">
            <a:extLst>
              <a:ext uri="{FF2B5EF4-FFF2-40B4-BE49-F238E27FC236}">
                <a16:creationId xmlns:a16="http://schemas.microsoft.com/office/drawing/2014/main" id="{20A859AF-EAA3-4804-B959-DC4558052963}"/>
              </a:ext>
            </a:extLst>
          </p:cNvPr>
          <p:cNvSpPr txBox="1">
            <a:spLocks/>
          </p:cNvSpPr>
          <p:nvPr/>
        </p:nvSpPr>
        <p:spPr>
          <a:xfrm>
            <a:off x="978876" y="633047"/>
            <a:ext cx="10359684" cy="53390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200000"/>
              </a:lnSpc>
            </a:pPr>
            <a:endParaRPr lang="pt-BR" sz="2000" dirty="0"/>
          </a:p>
          <a:p>
            <a:endParaRPr lang="pt-BR" sz="2000" dirty="0"/>
          </a:p>
        </p:txBody>
      </p:sp>
      <p:sp>
        <p:nvSpPr>
          <p:cNvPr id="7" name="Subtítulo 6">
            <a:extLst>
              <a:ext uri="{FF2B5EF4-FFF2-40B4-BE49-F238E27FC236}">
                <a16:creationId xmlns:a16="http://schemas.microsoft.com/office/drawing/2014/main" id="{4CE36BD2-CFFE-42BB-A240-A01DA9B62F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3440" y="506597"/>
            <a:ext cx="8604460" cy="5570646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t-BR" b="1" dirty="0">
                <a:solidFill>
                  <a:schemeClr val="tx1"/>
                </a:solidFill>
              </a:rPr>
              <a:t>3. HABILIDADES A SEREM TRABALHADAS COMO PONTO INICIAL.</a:t>
            </a:r>
          </a:p>
          <a:p>
            <a:pPr algn="l"/>
            <a:r>
              <a:rPr lang="pt-BR" dirty="0"/>
              <a:t> 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Língua Portuguesa</a:t>
            </a:r>
          </a:p>
          <a:p>
            <a:pPr algn="l"/>
            <a:endParaRPr lang="pt-BR" dirty="0">
              <a:solidFill>
                <a:schemeClr val="tx1"/>
              </a:solidFill>
            </a:endParaRPr>
          </a:p>
          <a:p>
            <a:pPr algn="l"/>
            <a:r>
              <a:rPr lang="pt-BR" dirty="0">
                <a:solidFill>
                  <a:schemeClr val="tx1"/>
                </a:solidFill>
              </a:rPr>
              <a:t>Identificar a ideia central do texto. 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Localizar informação explícita. 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Reconhecer diferentes gêneros textuais.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Reconhecer os usos da pontuação. 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Reconhecer em textos o significado das palavras.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Analisar os efeitos de sentido decorrentes do uso da pontuação. 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Analisar os efeitos de sentido de verbos de enunciação.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Analisar os efeitos de sentido decorrentes do uso dos adjetivos. 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Analisar os efeitos de sentido decorrentes do uso dos advérbios.</a:t>
            </a:r>
          </a:p>
          <a:p>
            <a:pPr algn="l"/>
            <a:r>
              <a:rPr lang="pt-BR" dirty="0">
                <a:solidFill>
                  <a:schemeClr val="tx1"/>
                </a:solidFill>
              </a:rPr>
              <a:t>Identificar os mecanismos de referenciação lexical e pronominal.</a:t>
            </a:r>
          </a:p>
          <a:p>
            <a:pPr algn="l"/>
            <a:endParaRPr lang="pt-BR" dirty="0"/>
          </a:p>
          <a:p>
            <a:pPr algn="l"/>
            <a:endParaRPr lang="pt-BR" dirty="0"/>
          </a:p>
          <a:p>
            <a:pPr algn="l"/>
            <a:endParaRPr lang="pt-BR" dirty="0"/>
          </a:p>
          <a:p>
            <a:pPr algn="l"/>
            <a:r>
              <a:rPr lang="pt-BR" dirty="0"/>
              <a:t> </a:t>
            </a:r>
          </a:p>
          <a:p>
            <a:pPr algn="l"/>
            <a:endParaRPr lang="pt-BR" dirty="0"/>
          </a:p>
          <a:p>
            <a:pPr algn="l"/>
            <a:endParaRPr lang="pt-BR" dirty="0"/>
          </a:p>
          <a:p>
            <a:pPr algn="l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328250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5E67A76-10F9-44B0-A83C-55807FFDA9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490194"/>
            <a:ext cx="10974196" cy="5740923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t-BR" b="1" dirty="0"/>
              <a:t> 	</a:t>
            </a:r>
          </a:p>
          <a:p>
            <a:pPr>
              <a:buFontTx/>
              <a:buChar char="-"/>
            </a:pPr>
            <a:r>
              <a:rPr lang="pt-BR" b="1" dirty="0"/>
              <a:t>Matemática</a:t>
            </a:r>
          </a:p>
          <a:p>
            <a:pPr>
              <a:buFontTx/>
              <a:buChar char="-"/>
            </a:pPr>
            <a:r>
              <a:rPr lang="pt-BR" b="1" dirty="0"/>
              <a:t>Escrever números racionais (naturais de até 6 ordens, representação fracionária ou decimal finita até a ordem dos milésimos) em sua representação por algarismos ou em língua materna OU associar o registro numérico ao registro em língua materna.</a:t>
            </a:r>
          </a:p>
          <a:p>
            <a:pPr>
              <a:buFontTx/>
              <a:buChar char="-"/>
            </a:pPr>
            <a:r>
              <a:rPr lang="pt-BR" b="1" dirty="0"/>
              <a:t>Identificar a ordem ocupada por um algarismo ou seu valor posicional (ou valor relativo) em um número natural de até 6 ordens.</a:t>
            </a:r>
          </a:p>
          <a:p>
            <a:pPr>
              <a:buFontTx/>
              <a:buChar char="-"/>
            </a:pPr>
            <a:r>
              <a:rPr lang="pt-BR" b="1" dirty="0"/>
              <a:t>Comparar OU ordenar números racionais (naturais de até 6 ordens, representação fracionária ou decimal até a ordem dos milésimos), com ou sem suporte da reta numérica.</a:t>
            </a:r>
          </a:p>
          <a:p>
            <a:pPr>
              <a:buFontTx/>
              <a:buChar char="-"/>
            </a:pPr>
            <a:r>
              <a:rPr lang="pt-BR" b="1" dirty="0"/>
              <a:t>Resolver problemas que envolvam 10%, 25%, 50%, 75% e 100%, associando essas representações, respectivamente, à décima parte, quarta parte, metade, três quartos e um inteiro.</a:t>
            </a:r>
          </a:p>
          <a:p>
            <a:pPr>
              <a:buFontTx/>
              <a:buChar char="-"/>
            </a:pPr>
            <a:r>
              <a:rPr lang="pt-BR" b="1" dirty="0"/>
              <a:t>Compor OU decompor números naturais de até 6 ordens na forma aditiva, ou em suas ordens, ou em adições e multiplicações.</a:t>
            </a:r>
          </a:p>
          <a:p>
            <a:pPr>
              <a:buFontTx/>
              <a:buChar char="-"/>
            </a:pPr>
            <a:r>
              <a:rPr lang="pt-BR" b="1" dirty="0"/>
              <a:t>Calcular o resultado de adições ou subtrações envolvendo números naturais de até 6 ordens.</a:t>
            </a:r>
          </a:p>
          <a:p>
            <a:pPr>
              <a:buFontTx/>
              <a:buChar char="-"/>
            </a:pPr>
            <a:r>
              <a:rPr lang="pt-BR" b="1" dirty="0"/>
              <a:t>Calcular o resultado de multiplicações ou divisões envolvendo números naturais de até 6 ordens.</a:t>
            </a:r>
          </a:p>
          <a:p>
            <a:pPr>
              <a:buFontTx/>
              <a:buChar char="-"/>
            </a:pPr>
            <a:r>
              <a:rPr lang="pt-BR" b="1" dirty="0"/>
              <a:t>Resolver problemas de adição ou de subtração, envolvendo números naturais de até 6 ordens.</a:t>
            </a:r>
          </a:p>
          <a:p>
            <a:pPr>
              <a:buFontTx/>
              <a:buChar char="-"/>
            </a:pPr>
            <a:r>
              <a:rPr lang="pt-BR" b="1" dirty="0"/>
              <a:t>Resolver problemas de multiplicação ou de divisão, envolvendo números naturais de até 6 ordens.</a:t>
            </a:r>
          </a:p>
          <a:p>
            <a:pPr>
              <a:buFontTx/>
              <a:buChar char="-"/>
            </a:pPr>
            <a:r>
              <a:rPr lang="pt-BR" b="1" dirty="0"/>
              <a:t>Identificar a localização OU a descrição/esboço do deslocamento e ou de objetos em representações bidimensionais (mapas, croquis etc.).</a:t>
            </a:r>
          </a:p>
          <a:p>
            <a:pPr>
              <a:buFontTx/>
              <a:buChar char="-"/>
            </a:pPr>
            <a:r>
              <a:rPr lang="pt-BR" b="1" dirty="0"/>
              <a:t>Reconhecer/nomear figuras geométricas espaciais (pirâmides, cilindros, cones ou esferas).</a:t>
            </a:r>
          </a:p>
          <a:p>
            <a:pPr>
              <a:buFontTx/>
              <a:buChar char="-"/>
            </a:pPr>
            <a:r>
              <a:rPr lang="pt-BR" b="1" dirty="0"/>
              <a:t>Reconhecer/nomear, contar OU comparar elementos de figuras geométricas espaciais (prismas, pirâmides, cilindros, cones ou esferas).</a:t>
            </a:r>
          </a:p>
          <a:p>
            <a:pPr>
              <a:buFontTx/>
              <a:buChar char="-"/>
            </a:pPr>
            <a:r>
              <a:rPr lang="pt-BR" b="1" dirty="0"/>
              <a:t>Resolver problemas que envolvam medidas de grandezas (comprimento, massa, tempo e capacidade) conversões entre as unidades mais usuais.</a:t>
            </a:r>
          </a:p>
          <a:p>
            <a:pPr>
              <a:buFontTx/>
              <a:buChar char="-"/>
            </a:pPr>
            <a:r>
              <a:rPr lang="es-ES" b="1" dirty="0"/>
              <a:t>Resolver problemas que envolvam perímetro de figuras planas.</a:t>
            </a:r>
          </a:p>
          <a:p>
            <a:pPr>
              <a:buFontTx/>
              <a:buChar char="-"/>
            </a:pPr>
            <a:r>
              <a:rPr lang="pt-BR" b="1" dirty="0"/>
              <a:t>Resolver problemas que envolvam área de figuras planas.</a:t>
            </a:r>
          </a:p>
          <a:p>
            <a:pPr>
              <a:buFontTx/>
              <a:buChar char="-"/>
            </a:pPr>
            <a:r>
              <a:rPr lang="pt-BR" b="1" dirty="0"/>
              <a:t>Identificar horas em relógios analógicos OU associar horas em relógios analógicos e digitais.</a:t>
            </a:r>
          </a:p>
          <a:p>
            <a:pPr>
              <a:buFontTx/>
              <a:buChar char="-"/>
            </a:pPr>
            <a:r>
              <a:rPr lang="pt-BR" b="1" dirty="0"/>
              <a:t>Determinar o horário de início, o horário de término ou a duração de um acontecimento.</a:t>
            </a:r>
          </a:p>
          <a:p>
            <a:pPr>
              <a:buFontTx/>
              <a:buChar char="-"/>
            </a:pPr>
            <a:r>
              <a:rPr lang="pt-BR" b="1" dirty="0"/>
              <a:t>Relacionar valores de moedas e/ou cédulas do sistema monetário brasileiro com base nas imagens desses objetos. </a:t>
            </a:r>
          </a:p>
          <a:p>
            <a:pPr>
              <a:buFontTx/>
              <a:buChar char="-"/>
            </a:pPr>
            <a:r>
              <a:rPr lang="pt-BR" b="1" dirty="0"/>
              <a:t>Resolver problemas que envolvam moedas e/ou cédulas do sistema monetário brasileiro.</a:t>
            </a:r>
          </a:p>
          <a:p>
            <a:pPr>
              <a:buFontTx/>
              <a:buChar char="-"/>
            </a:pPr>
            <a:r>
              <a:rPr lang="pt-BR" b="1" dirty="0"/>
              <a:t>Ler, identificar ou comparar dados estatísticos expressos em gráficos, (barras simples ou agrupadas, colunas simples ou agrupadas, pictóricos ou de linhas).</a:t>
            </a:r>
          </a:p>
          <a:p>
            <a:pPr>
              <a:buFontTx/>
              <a:buChar char="-"/>
            </a:pPr>
            <a:r>
              <a:rPr lang="pt-BR" b="1" dirty="0"/>
              <a:t>Resolver problemas que envolvam dados apresentados em tabelas simples (barras simples ou agrupadas, colunas simples ou agrupadas, pictóricos ou de linhas).</a:t>
            </a:r>
          </a:p>
        </p:txBody>
      </p:sp>
    </p:spTree>
    <p:extLst>
      <p:ext uri="{BB962C8B-B14F-4D97-AF65-F5344CB8AC3E}">
        <p14:creationId xmlns:p14="http://schemas.microsoft.com/office/powerpoint/2010/main" val="1761035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1D24F3E9-3A95-4694-A66A-B14A65C1AF1E}"/>
              </a:ext>
            </a:extLst>
          </p:cNvPr>
          <p:cNvSpPr/>
          <p:nvPr/>
        </p:nvSpPr>
        <p:spPr>
          <a:xfrm>
            <a:off x="976517" y="627743"/>
            <a:ext cx="33940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4. </a:t>
            </a:r>
            <a:r>
              <a:rPr lang="pt-BR" b="1" dirty="0"/>
              <a:t>REUNIÃO COM AS FAMÍLIAS</a:t>
            </a:r>
            <a:r>
              <a:rPr lang="pt-BR" dirty="0"/>
              <a:t>:</a:t>
            </a:r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E13576E4-9506-40B6-B255-9DEE9EFBF7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051049"/>
              </p:ext>
            </p:extLst>
          </p:nvPr>
        </p:nvGraphicFramePr>
        <p:xfrm>
          <a:off x="1224084" y="1420837"/>
          <a:ext cx="9748716" cy="4361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131746">
                  <a:extLst>
                    <a:ext uri="{9D8B030D-6E8A-4147-A177-3AD203B41FA5}">
                      <a16:colId xmlns:a16="http://schemas.microsoft.com/office/drawing/2014/main" val="2786662841"/>
                    </a:ext>
                  </a:extLst>
                </a:gridCol>
                <a:gridCol w="4616970">
                  <a:extLst>
                    <a:ext uri="{9D8B030D-6E8A-4147-A177-3AD203B41FA5}">
                      <a16:colId xmlns:a16="http://schemas.microsoft.com/office/drawing/2014/main" val="1910318178"/>
                    </a:ext>
                  </a:extLst>
                </a:gridCol>
              </a:tblGrid>
              <a:tr h="458526">
                <a:tc>
                  <a:txBody>
                    <a:bodyPr/>
                    <a:lstStyle/>
                    <a:p>
                      <a:r>
                        <a:rPr lang="pt-BR" dirty="0"/>
                        <a:t>ESCOLAS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DATA/HORÁRIO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2910084"/>
                  </a:ext>
                </a:extLst>
              </a:tr>
              <a:tr h="458526">
                <a:tc>
                  <a:txBody>
                    <a:bodyPr/>
                    <a:lstStyle/>
                    <a:p>
                      <a:r>
                        <a:rPr lang="pt-BR" dirty="0"/>
                        <a:t>ESCOLA M. FILOMENA MONARO ZANUSSO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15/05 - 19h – (quinta) Sirlene/Rosimeire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6433560"/>
                  </a:ext>
                </a:extLst>
              </a:tr>
              <a:tr h="458526">
                <a:tc>
                  <a:txBody>
                    <a:bodyPr/>
                    <a:lstStyle/>
                    <a:p>
                      <a:r>
                        <a:rPr lang="pt-BR" dirty="0"/>
                        <a:t>ESCOLA MUNICIPAL JÚLIO BENATTI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Data da reunião de pais conforme cronograma da escola – Maria Isabel</a:t>
                      </a:r>
                    </a:p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78614032"/>
                  </a:ext>
                </a:extLst>
              </a:tr>
              <a:tr h="458526">
                <a:tc>
                  <a:txBody>
                    <a:bodyPr/>
                    <a:lstStyle/>
                    <a:p>
                      <a:r>
                        <a:rPr lang="pt-BR" dirty="0"/>
                        <a:t>ESCOLA MUNICIPAL NICE BRAGA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14/05 – 19h – (quarta) Sirlene/Marta e Rosimeire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8740082"/>
                  </a:ext>
                </a:extLst>
              </a:tr>
              <a:tr h="458526">
                <a:tc>
                  <a:txBody>
                    <a:bodyPr/>
                    <a:lstStyle/>
                    <a:p>
                      <a:r>
                        <a:rPr lang="pt-BR" dirty="0"/>
                        <a:t>ESCOLA MUNICIPAL  PADRE LADISLAU BAN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7753205"/>
                  </a:ext>
                </a:extLst>
              </a:tr>
              <a:tr h="458526">
                <a:tc>
                  <a:txBody>
                    <a:bodyPr/>
                    <a:lstStyle/>
                    <a:p>
                      <a:r>
                        <a:rPr lang="pt-BR" dirty="0"/>
                        <a:t>ESCOLA MUNICIPAL TANCREDO NEVES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16/05  - 19h – (sexta) Maria Isabel e Ziliana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2652766"/>
                  </a:ext>
                </a:extLst>
              </a:tr>
              <a:tr h="7914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dirty="0"/>
                        <a:t>ESCOLA MUNICIPAL VEREADOR JORGE FANECO</a:t>
                      </a:r>
                    </a:p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dirty="0"/>
                        <a:t>Data da reunião de pais conforme cronograma da escola - Ziliana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17790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556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AD1D30A-9651-4055-8377-BED10C3010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7523" y="289202"/>
            <a:ext cx="3030415" cy="28143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1700" dirty="0"/>
              <a:t>5. HORÁRIO CONTRATURNO.</a:t>
            </a:r>
          </a:p>
          <a:p>
            <a:pPr marL="0" indent="0">
              <a:buNone/>
            </a:pPr>
            <a:endParaRPr lang="pt-BR" sz="1700" dirty="0"/>
          </a:p>
          <a:p>
            <a:pPr marL="0" indent="0" algn="just">
              <a:buNone/>
            </a:pPr>
            <a:r>
              <a:rPr lang="pt-BR" sz="1700" dirty="0"/>
              <a:t>A escola deverá inserir os horários respectivos ao 1º horário e 2º horário do período matutino e vespertino, em virtude das organizações próprias.</a:t>
            </a:r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93B3025C-B76B-4F4A-A8FF-7C24FAEAAC51}"/>
              </a:ext>
            </a:extLst>
          </p:cNvPr>
          <p:cNvPicPr/>
          <p:nvPr/>
        </p:nvPicPr>
        <p:blipFill rotWithShape="1">
          <a:blip r:embed="rId2"/>
          <a:srcRect l="27446" t="20350" r="30060" b="7695"/>
          <a:stretch/>
        </p:blipFill>
        <p:spPr bwMode="auto">
          <a:xfrm>
            <a:off x="4136499" y="144525"/>
            <a:ext cx="7449143" cy="65300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40685359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do">
  <a:themeElements>
    <a:clrScheme name="Facetado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do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d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989</TotalTime>
  <Words>732</Words>
  <Application>Microsoft Office PowerPoint</Application>
  <PresentationFormat>Widescreen</PresentationFormat>
  <Paragraphs>125</Paragraphs>
  <Slides>13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7" baseType="lpstr">
      <vt:lpstr>Arial</vt:lpstr>
      <vt:lpstr>Trebuchet MS</vt:lpstr>
      <vt:lpstr>Wingdings 3</vt:lpstr>
      <vt:lpstr>Facetado</vt:lpstr>
      <vt:lpstr> Trabalho Pedagógico  5º anos  Contraturno  </vt:lpstr>
      <vt:lpstr>EQUIPE </vt:lpstr>
      <vt:lpstr>OBJETIVO</vt:lpstr>
      <vt:lpstr>DESENVOLVIMENTO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MONITORAMENTO E AVALIAÇÃO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Desenvolvimento do Trabalho Pedagógico</dc:title>
  <dc:creator>Usuario</dc:creator>
  <cp:lastModifiedBy>Usuario</cp:lastModifiedBy>
  <cp:revision>155</cp:revision>
  <dcterms:created xsi:type="dcterms:W3CDTF">2025-05-07T02:47:10Z</dcterms:created>
  <dcterms:modified xsi:type="dcterms:W3CDTF">2025-05-12T16:57:12Z</dcterms:modified>
</cp:coreProperties>
</file>